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90" r:id="rId7"/>
    <p:sldId id="291" r:id="rId8"/>
    <p:sldId id="289" r:id="rId9"/>
    <p:sldId id="293" r:id="rId10"/>
    <p:sldId id="294" r:id="rId11"/>
    <p:sldId id="262" r:id="rId12"/>
    <p:sldId id="268" r:id="rId13"/>
    <p:sldId id="295" r:id="rId14"/>
    <p:sldId id="296" r:id="rId15"/>
    <p:sldId id="269" r:id="rId16"/>
    <p:sldId id="270" r:id="rId17"/>
    <p:sldId id="271" r:id="rId18"/>
    <p:sldId id="272" r:id="rId19"/>
    <p:sldId id="273" r:id="rId20"/>
    <p:sldId id="274" r:id="rId21"/>
    <p:sldId id="298" r:id="rId22"/>
    <p:sldId id="297" r:id="rId23"/>
    <p:sldId id="276" r:id="rId24"/>
    <p:sldId id="278" r:id="rId25"/>
    <p:sldId id="279" r:id="rId26"/>
    <p:sldId id="280" r:id="rId27"/>
    <p:sldId id="300" r:id="rId28"/>
    <p:sldId id="282" r:id="rId29"/>
    <p:sldId id="283" r:id="rId30"/>
    <p:sldId id="299" r:id="rId31"/>
    <p:sldId id="285" r:id="rId32"/>
    <p:sldId id="301" r:id="rId33"/>
    <p:sldId id="286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316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81975" autoAdjust="0"/>
  </p:normalViewPr>
  <p:slideViewPr>
    <p:cSldViewPr snapToGrid="0">
      <p:cViewPr varScale="1">
        <p:scale>
          <a:sx n="53" d="100"/>
          <a:sy n="53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AF54F-ED28-C34D-8DBD-84D0D1BF5319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3F47-24A1-A747-BF24-00245C004C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8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3F47-24A1-A747-BF24-00245C004C9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94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5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94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21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47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2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8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92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28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02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10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47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DDA3-8CC1-4299-A00A-9738364C1B61}" type="datetimeFigureOut">
              <a:rPr lang="de-DE" smtClean="0"/>
              <a:t>23.01.19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0C1B8-181B-4CEF-8D67-5A86F60CA8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49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tatista.com/statistik/daten/studie/267974/umfrage/prognose-zum-weltweit-generierten-datenvolumen/" TargetMode="External"/><Relationship Id="rId5" Type="http://schemas.openxmlformats.org/officeDocument/2006/relationships/hyperlink" Target="https://merlinone.com/history-of-digital-content-infographic/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89" y="4326598"/>
            <a:ext cx="3678621" cy="22426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94787"/>
            <a:ext cx="9144000" cy="2387600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Datenanalyse im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Lake Umfeld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92151"/>
            <a:ext cx="9144000" cy="1655762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Thu Nguyen, Gruppe IB7C, WS2018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736772-05C3-B648-97B4-4E99AA1BD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0" y="-76440"/>
            <a:ext cx="2771800" cy="11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37299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31139D-2665-EC4B-954B-625D84E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3336" y="2840372"/>
            <a:ext cx="2216232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F5FE33-867A-3344-BE33-2F918E2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05428" y="3670551"/>
            <a:ext cx="950495" cy="61177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B0411178-8F50-F64C-9A91-29BD0113F596}"/>
              </a:ext>
            </a:extLst>
          </p:cNvPr>
          <p:cNvCxnSpPr>
            <a:cxnSpLocks/>
          </p:cNvCxnSpPr>
          <p:nvPr/>
        </p:nvCxnSpPr>
        <p:spPr>
          <a:xfrm>
            <a:off x="1540042" y="5702968"/>
            <a:ext cx="9480884" cy="0"/>
          </a:xfrm>
          <a:prstGeom prst="line">
            <a:avLst/>
          </a:prstGeom>
          <a:ln w="38100">
            <a:solidFill>
              <a:srgbClr val="C90316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3A68D33D-9CC4-FB42-8DE2-353279D0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77"/>
          <a:stretch/>
        </p:blipFill>
        <p:spPr>
          <a:xfrm flipH="1">
            <a:off x="7509807" y="3864409"/>
            <a:ext cx="2740990" cy="17958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BAC0AE-400A-D448-8924-3959E9272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30786" y="4428437"/>
            <a:ext cx="3299780" cy="1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47639" y="5065778"/>
            <a:ext cx="3035095" cy="823912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7710338" y="5065778"/>
            <a:ext cx="1966865" cy="823912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6" y="2256423"/>
            <a:ext cx="2017041" cy="2415165"/>
          </a:xfrm>
          <a:prstGeom prst="rect">
            <a:avLst/>
          </a:prstGeom>
        </p:spPr>
      </p:pic>
      <p:pic>
        <p:nvPicPr>
          <p:cNvPr id="13" name="Inhaltsplatzhalt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65" y="2183995"/>
            <a:ext cx="1942845" cy="2635747"/>
          </a:xfr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r="7163"/>
          <a:stretch/>
        </p:blipFill>
        <p:spPr>
          <a:xfrm>
            <a:off x="5296278" y="2924268"/>
            <a:ext cx="1358020" cy="11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8979" cy="458422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de-DE" sz="5100" dirty="0">
                <a:latin typeface="Arial" panose="020B0604020202020204" pitchFamily="34" charset="0"/>
                <a:cs typeface="Arial" panose="020B0604020202020204" pitchFamily="34" charset="0"/>
              </a:rPr>
              <a:t>Begriff</a:t>
            </a:r>
            <a:endParaRPr lang="de-DE" sz="4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Keine einheitliche Definition 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Definition von James Dixon: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If you think of a </a:t>
            </a:r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datamart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 as a store of bottled water – cleansed and packaged and structured for easy consumption – the data lake is a large body of water in a more natural state. The contents of the data lake stream in from a source to ﬁll the lake, and various users of the lake can come to examine, dive in, or take samples </a:t>
            </a: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  <a:p>
            <a:pPr marL="457200" lvl="1" indent="0" algn="r">
              <a:lnSpc>
                <a:spcPct val="120000"/>
              </a:lnSpc>
              <a:buNone/>
            </a:pP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https://jamesdixon.wordpress.com/2010/10/14/pentaho-hadoop-and-data-lakes/</a:t>
            </a:r>
            <a:r>
              <a:rPr lang="de-DE" sz="2600" i="1" dirty="0">
                <a:latin typeface="Arial" panose="020B0604020202020204" pitchFamily="34" charset="0"/>
                <a:cs typeface="Arial" panose="020B0604020202020204" pitchFamily="34" charset="0"/>
              </a:rPr>
              <a:t>, 2010.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b="7631"/>
          <a:stretch/>
        </p:blipFill>
        <p:spPr>
          <a:xfrm>
            <a:off x="8782207" y="1577096"/>
            <a:ext cx="2731473" cy="15363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32" y="1319697"/>
            <a:ext cx="1429407" cy="17259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999" y="1825625"/>
            <a:ext cx="990368" cy="8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1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0853" cy="458422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AutoNum type="arabicPeriod" startAt="2"/>
            </a:pPr>
            <a:r>
              <a:rPr lang="de-DE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8" name="Grafik 7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BD789C03-7E7C-1F4F-8EB9-462F616C3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1" y="2596910"/>
            <a:ext cx="8249021" cy="37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0853" cy="4584228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endParaRPr lang="de-DE" sz="3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6" name="Grafik 5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F3CE3A12-ED5B-474B-8B79-E21B2F7F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82" y="1577096"/>
            <a:ext cx="6540653" cy="5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54" y="1554922"/>
            <a:ext cx="4602686" cy="4304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6392" cy="45385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AutoNum type="arabicPeriod" startAt="2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Metadaten: 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Definieren Struktur von Daten 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Beschreiben die Entitäten (Attribute)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Z.B.:  Datentypen, Skalierung, </a:t>
            </a:r>
            <a:r>
              <a:rPr lang="de-DE" sz="2200" dirty="0" err="1">
                <a:latin typeface="Arial" panose="020B0604020202020204" pitchFamily="34" charset="0"/>
                <a:cs typeface="Arial" panose="020B0604020202020204" pitchFamily="34" charset="0"/>
              </a:rPr>
              <a:t>Mappings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Unterstützung bei Auffinden von Daten,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bei der Zugriffskontrolle,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und bei der Erfassung von Datenbewegung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6392" cy="45385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AutoNum type="arabicPeriod" startAt="2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Ingestion Layer: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Erfasst Rohdaten aus heterogenen Quellen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Keinen Informationsverlust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Daten mittels Metadaten konsolidiert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Ungültige Daten bereinigt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Nicht notwendige Daten archiviert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Schema on Read (ELT-Prozess)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Geringer Aufwand für das Laden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58778"/>
          <a:stretch/>
        </p:blipFill>
        <p:spPr>
          <a:xfrm>
            <a:off x="6573069" y="4191754"/>
            <a:ext cx="4445580" cy="17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0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5" y="3959122"/>
            <a:ext cx="5159698" cy="20770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6392" cy="45385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AutoNum type="arabicPeriod" startAt="2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Storage Layer: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Sammelt alle  Rohdaten aus der Ingestionsschicht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Einheitliche Schnittstelle für Datenzugriff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Übersetzung der Anfragen und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Transformation der Daten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Metadaten als Schlüssel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Typ von Datenspeicher: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HDFS, RDBMS, </a:t>
            </a:r>
            <a:r>
              <a:rPr lang="de-DE" sz="2200" dirty="0" err="1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37" y="4164596"/>
            <a:ext cx="5985855" cy="1872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6392" cy="45385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AutoNum type="arabicPeriod" startAt="2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Interaction Layer: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Schnittstelle zw. abgespeicherte Daten und externen Zugriff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Suche &amp; Navigation im Datenbestand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Nutzerinterkation als Metadaten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erfasst werden 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Metadaten Management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effiziente Suche und Analyse</a:t>
            </a: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8599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81BD55-7866-FE47-A22E-9FE8DD9B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0694"/>
            <a:ext cx="10515600" cy="3813529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178BA2B-54E1-6D4F-BDBD-1EC14B3321E1}"/>
              </a:ext>
            </a:extLst>
          </p:cNvPr>
          <p:cNvCxnSpPr>
            <a:cxnSpLocks/>
          </p:cNvCxnSpPr>
          <p:nvPr/>
        </p:nvCxnSpPr>
        <p:spPr>
          <a:xfrm>
            <a:off x="6023811" y="2161120"/>
            <a:ext cx="0" cy="4203103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08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Einleitung                                                                    3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                                  7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&amp; Data Lake                          13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Learning &amp; Data Lake                                  18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Graph &amp; Data Lake                                                      23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Fazit                                                                            25                              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88964" y="1234937"/>
            <a:ext cx="1702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07924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2812"/>
          </a:xfrm>
        </p:spPr>
        <p:txBody>
          <a:bodyPr>
            <a:normAutofit fontScale="77500" lnSpcReduction="20000"/>
          </a:bodyPr>
          <a:lstStyle/>
          <a:p>
            <a:pPr marL="971550" lvl="1" indent="-514350">
              <a:lnSpc>
                <a:spcPct val="120000"/>
              </a:lnSpc>
              <a:buAutoNum type="arabicPeriod" startAt="2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Datenaufbereitung</a:t>
            </a:r>
          </a:p>
          <a:p>
            <a:pPr lvl="1">
              <a:lnSpc>
                <a:spcPct val="120000"/>
              </a:lnSpc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ETL -Prozess     vs.         ELT-Prozess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algn="ctr">
              <a:lnSpc>
                <a:spcPct val="12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7" name="Grafik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2" y="2406315"/>
            <a:ext cx="5630779" cy="37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31139D-2665-EC4B-954B-625D84E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189" y="1464134"/>
            <a:ext cx="2216232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F5FE33-867A-3344-BE33-2F918E2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80179" y="1465639"/>
            <a:ext cx="1330892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DWH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B0411178-8F50-F64C-9A91-29BD0113F596}"/>
              </a:ext>
            </a:extLst>
          </p:cNvPr>
          <p:cNvCxnSpPr>
            <a:cxnSpLocks/>
          </p:cNvCxnSpPr>
          <p:nvPr/>
        </p:nvCxnSpPr>
        <p:spPr>
          <a:xfrm>
            <a:off x="8018878" y="1986560"/>
            <a:ext cx="0" cy="4203103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A7A27E7E-17CF-014C-8ABF-5C02DE1E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13" y="2453599"/>
            <a:ext cx="3656733" cy="3531359"/>
          </a:xfrm>
          <a:prstGeom prst="rect">
            <a:avLst/>
          </a:prstGeom>
        </p:spPr>
      </p:pic>
      <p:pic>
        <p:nvPicPr>
          <p:cNvPr id="13" name="Grafik 12" descr="Ein Bild, das drinnen enthält.&#10;&#10;&#10;&#10;Automatisch generierte Beschreibung">
            <a:extLst>
              <a:ext uri="{FF2B5EF4-FFF2-40B4-BE49-F238E27FC236}">
                <a16:creationId xmlns:a16="http://schemas.microsoft.com/office/drawing/2014/main" id="{61CCE36C-4C75-4E4B-A383-B47D1892B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36" y="2917450"/>
            <a:ext cx="2757996" cy="2159876"/>
          </a:xfrm>
          <a:prstGeom prst="rect">
            <a:avLst/>
          </a:prstGeom>
        </p:spPr>
      </p:pic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21B07259-DEE6-0843-AFD3-416397EB830B}"/>
              </a:ext>
            </a:extLst>
          </p:cNvPr>
          <p:cNvSpPr txBox="1">
            <a:spLocks/>
          </p:cNvSpPr>
          <p:nvPr/>
        </p:nvSpPr>
        <p:spPr>
          <a:xfrm>
            <a:off x="949285" y="4757395"/>
            <a:ext cx="7238036" cy="1771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0" dirty="0">
                <a:latin typeface="Arial" panose="020B0604020202020204" pitchFamily="34" charset="0"/>
                <a:cs typeface="Arial" panose="020B0604020202020204" pitchFamily="34" charset="0"/>
              </a:rPr>
              <a:t>Unstrukturierte, Semistrukturierte Daten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3E6B19E-BFB3-AC4E-9367-80F59D74E5DB}"/>
              </a:ext>
            </a:extLst>
          </p:cNvPr>
          <p:cNvSpPr txBox="1">
            <a:spLocks/>
          </p:cNvSpPr>
          <p:nvPr/>
        </p:nvSpPr>
        <p:spPr>
          <a:xfrm>
            <a:off x="8592538" y="4733332"/>
            <a:ext cx="2846297" cy="1771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0" dirty="0">
                <a:latin typeface="Arial" panose="020B0604020202020204" pitchFamily="34" charset="0"/>
                <a:cs typeface="Arial" panose="020B0604020202020204" pitchFamily="34" charset="0"/>
              </a:rPr>
              <a:t>Nur Strukturierte Daten </a:t>
            </a:r>
          </a:p>
        </p:txBody>
      </p:sp>
    </p:spTree>
    <p:extLst>
      <p:ext uri="{BB962C8B-B14F-4D97-AF65-F5344CB8AC3E}">
        <p14:creationId xmlns:p14="http://schemas.microsoft.com/office/powerpoint/2010/main" val="6861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859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3.  Datenspeicherung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178BA2B-54E1-6D4F-BDBD-1EC14B3321E1}"/>
              </a:ext>
            </a:extLst>
          </p:cNvPr>
          <p:cNvCxnSpPr>
            <a:cxnSpLocks/>
          </p:cNvCxnSpPr>
          <p:nvPr/>
        </p:nvCxnSpPr>
        <p:spPr>
          <a:xfrm>
            <a:off x="4555959" y="2445395"/>
            <a:ext cx="0" cy="3699127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Grafik 7" descr="Ein Bild, das drinnen enthält.&#10;&#10;&#10;&#10;Automatisch generierte Beschreibung">
            <a:extLst>
              <a:ext uri="{FF2B5EF4-FFF2-40B4-BE49-F238E27FC236}">
                <a16:creationId xmlns:a16="http://schemas.microsoft.com/office/drawing/2014/main" id="{B57F90DE-72D0-9140-B3B6-4BE8743D6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07" y="3215020"/>
            <a:ext cx="2757996" cy="2159876"/>
          </a:xfrm>
          <a:prstGeom prst="rect">
            <a:avLst/>
          </a:prstGeom>
        </p:spPr>
      </p:pic>
      <p:pic>
        <p:nvPicPr>
          <p:cNvPr id="11" name="Inhaltsplatzhalter 3">
            <a:extLst>
              <a:ext uri="{FF2B5EF4-FFF2-40B4-BE49-F238E27FC236}">
                <a16:creationId xmlns:a16="http://schemas.microsoft.com/office/drawing/2014/main" id="{CA35A773-A073-444A-ACB0-7E1DD3E20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10" y="2445395"/>
            <a:ext cx="6432781" cy="39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859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4.  Technologie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43875"/>
              </p:ext>
            </p:extLst>
          </p:nvPr>
        </p:nvGraphicFramePr>
        <p:xfrm>
          <a:off x="1347537" y="2550696"/>
          <a:ext cx="9673389" cy="358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0813">
                  <a:extLst>
                    <a:ext uri="{9D8B030D-6E8A-4147-A177-3AD203B41FA5}">
                      <a16:colId xmlns:a16="http://schemas.microsoft.com/office/drawing/2014/main" val="1431884021"/>
                    </a:ext>
                  </a:extLst>
                </a:gridCol>
                <a:gridCol w="4762576">
                  <a:extLst>
                    <a:ext uri="{9D8B030D-6E8A-4147-A177-3AD203B41FA5}">
                      <a16:colId xmlns:a16="http://schemas.microsoft.com/office/drawing/2014/main" val="115436580"/>
                    </a:ext>
                  </a:extLst>
                </a:gridCol>
              </a:tblGrid>
              <a:tr h="785750">
                <a:tc>
                  <a:txBody>
                    <a:bodyPr/>
                    <a:lstStyle/>
                    <a:p>
                      <a:r>
                        <a:rPr lang="de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de-DE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Lake</a:t>
                      </a:r>
                      <a:endParaRPr lang="de-DE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0661681"/>
                  </a:ext>
                </a:extLst>
              </a:tr>
              <a:tr h="2799660"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Relationale Datenbank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Erfolgt die Analyse durch Data </a:t>
                      </a:r>
                      <a:r>
                        <a:rPr lang="de-DE" sz="2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Marts</a:t>
                      </a:r>
                      <a:r>
                        <a:rPr lang="de-DE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oder spezielle multidimensionale OLAP-DB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Hadoop</a:t>
                      </a:r>
                      <a:r>
                        <a:rPr lang="de-DE" sz="2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Open Source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Daten über viele Knoten seines Clusters im</a:t>
                      </a:r>
                      <a:r>
                        <a:rPr lang="de-DE" sz="2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MapReduce</a:t>
                      </a:r>
                      <a:r>
                        <a:rPr lang="de-DE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verteilt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239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39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Unterschied zw. DWH und Data Lake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96930"/>
              </p:ext>
            </p:extLst>
          </p:nvPr>
        </p:nvGraphicFramePr>
        <p:xfrm>
          <a:off x="1871145" y="1690688"/>
          <a:ext cx="9408695" cy="4867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1391">
                  <a:extLst>
                    <a:ext uri="{9D8B030D-6E8A-4147-A177-3AD203B41FA5}">
                      <a16:colId xmlns:a16="http://schemas.microsoft.com/office/drawing/2014/main" val="1431884021"/>
                    </a:ext>
                  </a:extLst>
                </a:gridCol>
                <a:gridCol w="4307304">
                  <a:extLst>
                    <a:ext uri="{9D8B030D-6E8A-4147-A177-3AD203B41FA5}">
                      <a16:colId xmlns:a16="http://schemas.microsoft.com/office/drawing/2014/main" val="115436580"/>
                    </a:ext>
                  </a:extLst>
                </a:gridCol>
              </a:tblGrid>
              <a:tr h="660898">
                <a:tc>
                  <a:txBody>
                    <a:bodyPr/>
                    <a:lstStyle/>
                    <a:p>
                      <a:r>
                        <a:rPr lang="de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de-DE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Warehouse</a:t>
                      </a:r>
                      <a:endParaRPr lang="de-DE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Lake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0661681"/>
                  </a:ext>
                </a:extLst>
              </a:tr>
              <a:tr h="2239100"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Einfache Datenanalyse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Hohe Datenqualität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Hohe Performanz 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Unterstützt</a:t>
                      </a:r>
                      <a:r>
                        <a:rPr lang="de-DE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alle Datentypen</a:t>
                      </a: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Datenmenge</a:t>
                      </a:r>
                      <a:r>
                        <a:rPr lang="de-DE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ist nahezu Grenzenlos</a:t>
                      </a: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Schnelle,</a:t>
                      </a:r>
                      <a:r>
                        <a:rPr lang="de-DE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flexible </a:t>
                      </a: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 kostengünstige Datenspeicherung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392451"/>
                  </a:ext>
                </a:extLst>
              </a:tr>
              <a:tr h="1880844">
                <a:tc>
                  <a:txBody>
                    <a:bodyPr/>
                    <a:lstStyle/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Nur</a:t>
                      </a:r>
                      <a:r>
                        <a:rPr lang="de-DE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strukturierte Daten</a:t>
                      </a:r>
                      <a:r>
                        <a:rPr lang="de-DE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möglich</a:t>
                      </a: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Keine Echtzeit-Auswertung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Nur vordefinierte Analysen möglich</a:t>
                      </a: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Hohe Kosten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Niedrige Datenqualität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de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Hohe Know-how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de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883635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CF68A1D-AD5B-474F-8FFD-878846C2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8" y="2473491"/>
            <a:ext cx="1462071" cy="14620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1E5D29-7537-E549-B62E-AD8FF96A6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16" t="9428" r="26865"/>
          <a:stretch/>
        </p:blipFill>
        <p:spPr>
          <a:xfrm>
            <a:off x="617186" y="4782302"/>
            <a:ext cx="1064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</a:t>
            </a:r>
            <a:r>
              <a:rPr lang="de-DE" sz="4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Learning &amp; Data Lake in AWS</a:t>
            </a: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13" name="Grafik 12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98438E18-FAEF-6743-81EC-6536C08DA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577096"/>
            <a:ext cx="6972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4137" y="365125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&amp; Data Lake in AWS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Übersicht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Cloudbasiertes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Enterprise Data Warehouse (EDW)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Blitzschnelle Abfrageleistung mittels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Massively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Parallel Processing (MPP) 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Führende Datensicherheit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Verfügbarkeit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(99,9%)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40 Azure-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Regionen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weltweit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verfügbar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Nahtlose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Integration: Azure Active Directory, Azure Data Factory, Azure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und Microsoft Power BI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Preis von € 125,39/1 TB/Monat (€ 0,18/1 TB/Stunde)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6" name="Grafik 5" descr="Ein Bild, das Gebäude enthält.&#10;&#10;&#10;&#10;Automatisch generierte Beschreibung">
            <a:extLst>
              <a:ext uri="{FF2B5EF4-FFF2-40B4-BE49-F238E27FC236}">
                <a16:creationId xmlns:a16="http://schemas.microsoft.com/office/drawing/2014/main" id="{79816D45-7DB4-5C4B-A3DC-FFBA40544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483" y="1408654"/>
            <a:ext cx="1583591" cy="15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4137" y="365125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&amp; Data Lake in AWS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Anwendungsfall: Verwenden von Amazon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zum Voraussagen der Reaktionen auf ein Marketingangebot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7" name="Grafik 6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890511A1-C48C-024C-869C-A72E707A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71" y="3141253"/>
            <a:ext cx="9628803" cy="29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4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Beispielszenarien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Azure SQL Data Warehouse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 startAt="3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Vorteile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5362" t="23203" r="79649" b="18294"/>
          <a:stretch/>
        </p:blipFill>
        <p:spPr>
          <a:xfrm>
            <a:off x="959591" y="2908466"/>
            <a:ext cx="748861" cy="66215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800306" y="3097942"/>
            <a:ext cx="390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Umfangreiche Abfrageparallelität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30" y="3871561"/>
            <a:ext cx="800100" cy="8001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761159" y="4050225"/>
            <a:ext cx="433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Schnelle und einfache Bereitstellung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861377" y="5211472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Erweiterte hohe Sicherheit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270530" y="4032291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Elastisches Design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70530" y="3097942"/>
            <a:ext cx="351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Integrierte Datenverarbeitung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075075"/>
            <a:ext cx="991647" cy="67290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22" y="2954855"/>
            <a:ext cx="1004877" cy="677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174" y="3833562"/>
            <a:ext cx="885825" cy="80962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276" y="5046201"/>
            <a:ext cx="872723" cy="730652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7270530" y="5240346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Leistungsstarke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SQL-Engine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4751" y="1505326"/>
            <a:ext cx="956458" cy="9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Beispielszenarien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Azure Data Lake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Übersicht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Hochgradig skalierbare und kostengünstige Data Lake-Lösung </a:t>
            </a:r>
          </a:p>
          <a:p>
            <a:pPr marL="457200" lvl="1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für Big Data-Analysen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Eignet für beliebiger Größe und Art von Daten</a:t>
            </a:r>
          </a:p>
          <a:p>
            <a:pPr lvl="1"/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Data Lake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Storage Gen2 =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Blob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Storage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Gen1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Hadoop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kompatibler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Zugriff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(HDFS)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Unterstützung von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Blob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Storage-Tools 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Preis von €0,0083 pro GB für die ersten 50 Terabyte (TB)/Monat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Nahezu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kostenlos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05" y="1324847"/>
            <a:ext cx="2347774" cy="12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199" y="1825625"/>
            <a:ext cx="10840769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Sturm der Digitalisierung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Datenflut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</a:t>
            </a:r>
          </a:p>
          <a:p>
            <a:pPr marL="0" indent="0">
              <a:buNone/>
            </a:pP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</a:t>
            </a:r>
          </a:p>
          <a:p>
            <a:pPr marL="0" indent="0" algn="r">
              <a:buNone/>
            </a:pPr>
            <a:r>
              <a:rPr lang="de-DE" sz="1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Prognose der Datenmenge weltweit in 2025 (in </a:t>
            </a:r>
            <a:r>
              <a:rPr lang="de-DE" sz="1900" dirty="0" err="1">
                <a:latin typeface="Arial" panose="020B0604020202020204" pitchFamily="34" charset="0"/>
                <a:cs typeface="Arial" panose="020B0604020202020204" pitchFamily="34" charset="0"/>
              </a:rPr>
              <a:t>Zettabyte</a:t>
            </a:r>
            <a:r>
              <a:rPr lang="de-DE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02" y="3116193"/>
            <a:ext cx="4745042" cy="19015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06" y="2116397"/>
            <a:ext cx="5739686" cy="346654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74433" y="5090124"/>
            <a:ext cx="473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Quelle:  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https://merlinone.com/history-of-digital-content-infographic/</a:t>
            </a:r>
            <a:endParaRPr lang="de-DE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120143" y="5870842"/>
            <a:ext cx="555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Quelle:  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https://de.statista.com/statistik/daten/studie/267974/umfrage/prognose-zum-weltweit-generierten-datenvolumen/</a:t>
            </a:r>
            <a:endParaRPr lang="de-DE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7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 &amp; Data Lake mit der Neo4j</a:t>
            </a:r>
            <a:br>
              <a:rPr lang="de-DE" sz="4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de-DE" sz="4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Graph-Plattform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4" name="Grafik 3" descr="Ein Bild, das Screenshot enthält.&#10;&#10;&#10;&#10;Automatisch generierte Beschreibung">
            <a:extLst>
              <a:ext uri="{FF2B5EF4-FFF2-40B4-BE49-F238E27FC236}">
                <a16:creationId xmlns:a16="http://schemas.microsoft.com/office/drawing/2014/main" id="{152B5279-8B77-0B47-BD04-4B1B634E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05" y="1817588"/>
            <a:ext cx="8835189" cy="46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Anwendungsfall: Verwenden von Neo4j </a:t>
            </a:r>
            <a:b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zur Erkennung von Kreditkartenbetrug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8" name="Grafik 7" descr="Ein Bild, das Text enthält.&#10;&#10;&#10;&#10;Automatisch generierte Beschreibung">
            <a:extLst>
              <a:ext uri="{FF2B5EF4-FFF2-40B4-BE49-F238E27FC236}">
                <a16:creationId xmlns:a16="http://schemas.microsoft.com/office/drawing/2014/main" id="{FF145ECE-82A5-EC41-945B-1DC42E81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93" y="1825625"/>
            <a:ext cx="8222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35812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Anwendungsfall: Verwenden von Neo4j </a:t>
            </a:r>
            <a:b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200" dirty="0">
                <a:latin typeface="Arial" panose="020B0604020202020204" pitchFamily="34" charset="0"/>
                <a:cs typeface="Arial" panose="020B0604020202020204" pitchFamily="34" charset="0"/>
              </a:rPr>
              <a:t>zur Erkennung von Kreditkartenbetrug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18392-9921-1840-AF26-E1E076914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31" y="2648952"/>
            <a:ext cx="2128880" cy="156009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182445A-66A9-CE42-9135-0F85A58A53D9}"/>
              </a:ext>
            </a:extLst>
          </p:cNvPr>
          <p:cNvSpPr txBox="1"/>
          <p:nvPr/>
        </p:nvSpPr>
        <p:spPr>
          <a:xfrm>
            <a:off x="540231" y="4630058"/>
            <a:ext cx="27248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/>
              <a:t>Laden der Daten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3F163-92FB-E647-97C6-47F09E8FC9CC}"/>
              </a:ext>
            </a:extLst>
          </p:cNvPr>
          <p:cNvSpPr/>
          <p:nvPr/>
        </p:nvSpPr>
        <p:spPr>
          <a:xfrm>
            <a:off x="3265048" y="4653603"/>
            <a:ext cx="29491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Identifizieren die betrügerischen Transaktionen</a:t>
            </a:r>
            <a:endParaRPr lang="de-DE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48F7D8-B216-044C-8EC9-F0E822AC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89374" y="2450171"/>
            <a:ext cx="2128880" cy="22034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B562B98-8A8E-B14A-B4D7-F163DEE9B0E6}"/>
              </a:ext>
            </a:extLst>
          </p:cNvPr>
          <p:cNvSpPr/>
          <p:nvPr/>
        </p:nvSpPr>
        <p:spPr>
          <a:xfrm>
            <a:off x="6214191" y="4653603"/>
            <a:ext cx="2467882" cy="132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600" dirty="0">
                <a:latin typeface="Helvetica" pitchFamily="2" charset="0"/>
              </a:rPr>
              <a:t>Erweiterung der Untersuchung</a:t>
            </a:r>
            <a:endParaRPr lang="de-DE" sz="2600" dirty="0">
              <a:effectLst/>
              <a:latin typeface="Helvetica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6EC7763-ED4D-B54B-AFDB-2EB2BB608A20}"/>
              </a:ext>
            </a:extLst>
          </p:cNvPr>
          <p:cNvSpPr/>
          <p:nvPr/>
        </p:nvSpPr>
        <p:spPr>
          <a:xfrm>
            <a:off x="8682073" y="4630058"/>
            <a:ext cx="317555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600" dirty="0">
                <a:latin typeface="Helvetica" pitchFamily="2" charset="0"/>
              </a:rPr>
              <a:t>Identifizieren den Ursprungsort des Betrugs</a:t>
            </a:r>
            <a:endParaRPr lang="de-DE" sz="2600" dirty="0">
              <a:effectLst/>
              <a:latin typeface="Helvetica" pitchFamily="2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C00BA78-AF66-7C47-B475-ECB9A43B2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91" y="2648952"/>
            <a:ext cx="2035619" cy="15188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A43282-9DB4-314F-98D9-715C915D0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560" y="2498182"/>
            <a:ext cx="2035619" cy="1861635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7ADB1C7-D28C-754C-A518-54D7ADF82AF6}"/>
              </a:ext>
            </a:extLst>
          </p:cNvPr>
          <p:cNvSpPr/>
          <p:nvPr/>
        </p:nvSpPr>
        <p:spPr>
          <a:xfrm>
            <a:off x="2983831" y="3337396"/>
            <a:ext cx="697831" cy="260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BBB9EAEF-0820-9E42-A492-AB0E7EFBFD98}"/>
              </a:ext>
            </a:extLst>
          </p:cNvPr>
          <p:cNvSpPr/>
          <p:nvPr/>
        </p:nvSpPr>
        <p:spPr>
          <a:xfrm>
            <a:off x="5360360" y="3346632"/>
            <a:ext cx="697831" cy="260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7AC7C312-E402-0046-AB61-F950F75F8AE7}"/>
              </a:ext>
            </a:extLst>
          </p:cNvPr>
          <p:cNvSpPr/>
          <p:nvPr/>
        </p:nvSpPr>
        <p:spPr>
          <a:xfrm>
            <a:off x="8391749" y="3452097"/>
            <a:ext cx="697831" cy="260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D47D-DAE0-6647-84FA-C4FB09070275}"/>
              </a:ext>
            </a:extLst>
          </p:cNvPr>
          <p:cNvSpPr txBox="1"/>
          <p:nvPr/>
        </p:nvSpPr>
        <p:spPr>
          <a:xfrm>
            <a:off x="540230" y="6063087"/>
            <a:ext cx="27248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7328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Fazit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47639" y="5065778"/>
            <a:ext cx="3035095" cy="823912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7710338" y="5065778"/>
            <a:ext cx="1966865" cy="823912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6" y="2256423"/>
            <a:ext cx="2017041" cy="2415165"/>
          </a:xfrm>
          <a:prstGeom prst="rect">
            <a:avLst/>
          </a:prstGeom>
        </p:spPr>
      </p:pic>
      <p:pic>
        <p:nvPicPr>
          <p:cNvPr id="13" name="Inhaltsplatzhalt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65" y="2183995"/>
            <a:ext cx="1942845" cy="2635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262" y="2224087"/>
            <a:ext cx="18954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59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9" y="2154762"/>
            <a:ext cx="6947338" cy="423536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52296" y="997365"/>
            <a:ext cx="8473966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57349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199" y="1825625"/>
            <a:ext cx="10840769" cy="4351338"/>
          </a:xfrm>
        </p:spPr>
        <p:txBody>
          <a:bodyPr>
            <a:normAutofit fontScale="25000" lnSpcReduction="20000"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78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Eine neue Lösung für Datenspeicherung und Datenauswertung?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03" y="1798465"/>
            <a:ext cx="3174603" cy="31746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r="-2095" b="28219"/>
          <a:stretch/>
        </p:blipFill>
        <p:spPr>
          <a:xfrm>
            <a:off x="1089714" y="1491165"/>
            <a:ext cx="1888875" cy="115242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52" y="3244056"/>
            <a:ext cx="3028950" cy="151447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503144" y="2655555"/>
            <a:ext cx="163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Sensoren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89714" y="4800172"/>
            <a:ext cx="244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Soziale Medien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014" y="1488702"/>
            <a:ext cx="1323975" cy="12001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5664" y="3541285"/>
            <a:ext cx="1076325" cy="1123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222364" y="2688852"/>
            <a:ext cx="163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Web-Logs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541811" y="4800172"/>
            <a:ext cx="163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25" name="Geschweifte Klammer rechts 24"/>
          <p:cNvSpPr/>
          <p:nvPr/>
        </p:nvSpPr>
        <p:spPr>
          <a:xfrm>
            <a:off x="5840575" y="1577096"/>
            <a:ext cx="1390997" cy="3625496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Gewitterblitz 25"/>
          <p:cNvSpPr/>
          <p:nvPr/>
        </p:nvSpPr>
        <p:spPr>
          <a:xfrm flipH="1">
            <a:off x="6905664" y="2643587"/>
            <a:ext cx="644943" cy="1357706"/>
          </a:xfrm>
          <a:prstGeom prst="lightningBolt">
            <a:avLst/>
          </a:prstGeom>
          <a:solidFill>
            <a:srgbClr val="C903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3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Legende 11"/>
          <p:cNvSpPr/>
          <p:nvPr/>
        </p:nvSpPr>
        <p:spPr>
          <a:xfrm>
            <a:off x="433137" y="1339912"/>
            <a:ext cx="10920663" cy="41464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2626BB-6A41-2A4C-9252-0E2201B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5308080"/>
            <a:ext cx="1249600" cy="125517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27" y="2358189"/>
            <a:ext cx="3452789" cy="210495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2175" y="4037781"/>
            <a:ext cx="1448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4BB9D4-7F89-D647-9651-5500B032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337" y="1924498"/>
            <a:ext cx="2830160" cy="2971296"/>
          </a:xfrm>
          <a:prstGeom prst="rect">
            <a:avLst/>
          </a:prstGeom>
        </p:spPr>
      </p:pic>
      <p:sp>
        <p:nvSpPr>
          <p:cNvPr id="7" name="Kreuz 6">
            <a:extLst>
              <a:ext uri="{FF2B5EF4-FFF2-40B4-BE49-F238E27FC236}">
                <a16:creationId xmlns:a16="http://schemas.microsoft.com/office/drawing/2014/main" id="{CE0BFF02-4EC8-BF4C-8F3C-4F16220DF509}"/>
              </a:ext>
            </a:extLst>
          </p:cNvPr>
          <p:cNvSpPr/>
          <p:nvPr/>
        </p:nvSpPr>
        <p:spPr>
          <a:xfrm>
            <a:off x="5614022" y="2907234"/>
            <a:ext cx="1082841" cy="100582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9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96"/>
            <a:ext cx="10756392" cy="45385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Ziel &amp; Nutzen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C8D5026-374F-1741-955D-149F8AAE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5201">
            <a:off x="1524497" y="3209070"/>
            <a:ext cx="3485128" cy="26004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67A64B-3BDC-474E-815C-654CD3938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0" t="8601" r="11562" b="17556"/>
          <a:stretch/>
        </p:blipFill>
        <p:spPr>
          <a:xfrm>
            <a:off x="5337072" y="2045034"/>
            <a:ext cx="5047466" cy="4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0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31139D-2665-EC4B-954B-625D84E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1073" y="1737967"/>
            <a:ext cx="1927474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F5FE33-867A-3344-BE33-2F918E2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31868" y="1690688"/>
            <a:ext cx="902368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6635C3F-066A-7A49-B463-ADB80B3F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66" y="2765185"/>
            <a:ext cx="3453063" cy="328639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202964F-A4B6-B646-890A-0D34D745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250855"/>
            <a:ext cx="4430044" cy="2315055"/>
          </a:xfrm>
          <a:prstGeom prst="rect">
            <a:avLst/>
          </a:prstGeom>
        </p:spPr>
      </p:pic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B0411178-8F50-F64C-9A91-29BD0113F596}"/>
              </a:ext>
            </a:extLst>
          </p:cNvPr>
          <p:cNvCxnSpPr>
            <a:cxnSpLocks/>
          </p:cNvCxnSpPr>
          <p:nvPr/>
        </p:nvCxnSpPr>
        <p:spPr>
          <a:xfrm>
            <a:off x="6286333" y="2102644"/>
            <a:ext cx="0" cy="4203103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1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90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96"/>
            <a:ext cx="10756392" cy="45385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2EC9299-258E-B64C-A286-C5A03603DCE1}"/>
              </a:ext>
            </a:extLst>
          </p:cNvPr>
          <p:cNvSpPr txBox="1">
            <a:spLocks/>
          </p:cNvSpPr>
          <p:nvPr/>
        </p:nvSpPr>
        <p:spPr>
          <a:xfrm>
            <a:off x="990600" y="1729496"/>
            <a:ext cx="10756392" cy="453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2. Unterscheidung in „drei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V’s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AC0D4F-3981-F445-8D4A-0A8945A3F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17" y="2452509"/>
            <a:ext cx="8292765" cy="4223782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22DACB-5DBC-BC4B-9585-B198041D99BE}"/>
              </a:ext>
            </a:extLst>
          </p:cNvPr>
          <p:cNvCxnSpPr>
            <a:cxnSpLocks/>
          </p:cNvCxnSpPr>
          <p:nvPr/>
        </p:nvCxnSpPr>
        <p:spPr>
          <a:xfrm>
            <a:off x="7050505" y="2452509"/>
            <a:ext cx="0" cy="3815586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05DD463-A20C-2C42-89EF-11049909A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28" y="2704884"/>
            <a:ext cx="2170517" cy="217051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A9ED7BB-F331-294E-AF80-D06AFF3A3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43"/>
          <a:stretch/>
        </p:blipFill>
        <p:spPr>
          <a:xfrm>
            <a:off x="8301791" y="3848000"/>
            <a:ext cx="1360133" cy="15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6A332-9FB4-AA42-A0E2-B4CA7DFF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Abgrenzung von Big Data zu BI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31139D-2665-EC4B-954B-625D84EE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189" y="1464134"/>
            <a:ext cx="2216232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DF452-8BDE-2445-AEC9-7A4BA9AD68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de-DE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de-DE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8F5FE33-867A-3344-BE33-2F918E2CA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80179" y="1465639"/>
            <a:ext cx="950495" cy="823912"/>
          </a:xfrm>
        </p:spPr>
        <p:txBody>
          <a:bodyPr>
            <a:normAutofit/>
          </a:bodyPr>
          <a:lstStyle/>
          <a:p>
            <a:r>
              <a:rPr lang="de-DE" sz="3200" b="0" dirty="0"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79603D-D100-7343-8021-9681BD3B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74" y="39563"/>
            <a:ext cx="1537533" cy="1537533"/>
          </a:xfrm>
          <a:prstGeom prst="rect">
            <a:avLst/>
          </a:prstGeom>
        </p:spPr>
      </p:pic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B0411178-8F50-F64C-9A91-29BD0113F596}"/>
              </a:ext>
            </a:extLst>
          </p:cNvPr>
          <p:cNvCxnSpPr>
            <a:cxnSpLocks/>
          </p:cNvCxnSpPr>
          <p:nvPr/>
        </p:nvCxnSpPr>
        <p:spPr>
          <a:xfrm>
            <a:off x="8018878" y="1986560"/>
            <a:ext cx="0" cy="4203103"/>
          </a:xfrm>
          <a:prstGeom prst="line">
            <a:avLst/>
          </a:prstGeom>
          <a:ln w="38100">
            <a:solidFill>
              <a:srgbClr val="C90316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A7A27E7E-17CF-014C-8ABF-5C02DE1E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13" y="2453599"/>
            <a:ext cx="3656733" cy="3531359"/>
          </a:xfrm>
          <a:prstGeom prst="rect">
            <a:avLst/>
          </a:prstGeom>
        </p:spPr>
      </p:pic>
      <p:pic>
        <p:nvPicPr>
          <p:cNvPr id="13" name="Grafik 12" descr="Ein Bild, das drinnen enthält.&#10;&#10;&#10;&#10;Automatisch generierte Beschreibung">
            <a:extLst>
              <a:ext uri="{FF2B5EF4-FFF2-40B4-BE49-F238E27FC236}">
                <a16:creationId xmlns:a16="http://schemas.microsoft.com/office/drawing/2014/main" id="{61CCE36C-4C75-4E4B-A383-B47D1892B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36" y="2917450"/>
            <a:ext cx="2757996" cy="2159876"/>
          </a:xfrm>
          <a:prstGeom prst="rect">
            <a:avLst/>
          </a:prstGeom>
        </p:spPr>
      </p:pic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21B07259-DEE6-0843-AFD3-416397EB830B}"/>
              </a:ext>
            </a:extLst>
          </p:cNvPr>
          <p:cNvSpPr txBox="1">
            <a:spLocks/>
          </p:cNvSpPr>
          <p:nvPr/>
        </p:nvSpPr>
        <p:spPr>
          <a:xfrm>
            <a:off x="949285" y="4757395"/>
            <a:ext cx="7238036" cy="1771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0" dirty="0">
                <a:latin typeface="Arial" panose="020B0604020202020204" pitchFamily="34" charset="0"/>
                <a:cs typeface="Arial" panose="020B0604020202020204" pitchFamily="34" charset="0"/>
              </a:rPr>
              <a:t>Unstrukturierte, Semistrukturierte Daten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3E6B19E-BFB3-AC4E-9367-80F59D74E5DB}"/>
              </a:ext>
            </a:extLst>
          </p:cNvPr>
          <p:cNvSpPr txBox="1">
            <a:spLocks/>
          </p:cNvSpPr>
          <p:nvPr/>
        </p:nvSpPr>
        <p:spPr>
          <a:xfrm>
            <a:off x="8592538" y="4733332"/>
            <a:ext cx="2846297" cy="1771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0" dirty="0">
                <a:latin typeface="Arial" panose="020B0604020202020204" pitchFamily="34" charset="0"/>
                <a:cs typeface="Arial" panose="020B0604020202020204" pitchFamily="34" charset="0"/>
              </a:rPr>
              <a:t>Nur Strukturierte Daten </a:t>
            </a:r>
          </a:p>
        </p:txBody>
      </p:sp>
    </p:spTree>
    <p:extLst>
      <p:ext uri="{BB962C8B-B14F-4D97-AF65-F5344CB8AC3E}">
        <p14:creationId xmlns:p14="http://schemas.microsoft.com/office/powerpoint/2010/main" val="414066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Macintosh PowerPoint</Application>
  <PresentationFormat>Breitbild</PresentationFormat>
  <Paragraphs>250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Symbol</vt:lpstr>
      <vt:lpstr>Wingdings</vt:lpstr>
      <vt:lpstr>Office</vt:lpstr>
      <vt:lpstr>Datenanalyse im  Data Lake Umfeld </vt:lpstr>
      <vt:lpstr>Gliederung</vt:lpstr>
      <vt:lpstr>Einleitung</vt:lpstr>
      <vt:lpstr>Einleitung</vt:lpstr>
      <vt:lpstr>Einleitung</vt:lpstr>
      <vt:lpstr>Abgrenzung von Big Data zu BI</vt:lpstr>
      <vt:lpstr>Abgrenzung von Big Data zu BI</vt:lpstr>
      <vt:lpstr>Abgrenzung von Big Data zu BI</vt:lpstr>
      <vt:lpstr>Abgrenzung von Big Data zu BI</vt:lpstr>
      <vt:lpstr>Abgrenzung von Big Data zu BI</vt:lpstr>
      <vt:lpstr>Unterschied zw. DWH &amp; Data Lake</vt:lpstr>
      <vt:lpstr>Unterschied zw. DWH &amp; Data Lake</vt:lpstr>
      <vt:lpstr>Unterschied zw. DWH &amp; Data Lake</vt:lpstr>
      <vt:lpstr>Unterschied zw. DWH &amp; Data Lake</vt:lpstr>
      <vt:lpstr>Unterschied zw. DWH &amp; Data Lake</vt:lpstr>
      <vt:lpstr>Grundlagen</vt:lpstr>
      <vt:lpstr>Grundlagen</vt:lpstr>
      <vt:lpstr>Grundlagen</vt:lpstr>
      <vt:lpstr>Unterschied zw. DWH und Data Lake</vt:lpstr>
      <vt:lpstr>Unterschied zw. DWH und Data Lake</vt:lpstr>
      <vt:lpstr>Unterschied zw. DWH und Data Lake</vt:lpstr>
      <vt:lpstr>Unterschied zw. DWH und Data Lake</vt:lpstr>
      <vt:lpstr>Unterschied zw. DWH und Data Lake</vt:lpstr>
      <vt:lpstr>Unterschied zw. DWH und Data Lake</vt:lpstr>
      <vt:lpstr>Machine Learning &amp; Data Lake in AWS</vt:lpstr>
      <vt:lpstr>Machine Learning &amp; Data Lake in AWS</vt:lpstr>
      <vt:lpstr>Machine Learning &amp; Data Lake in AWS</vt:lpstr>
      <vt:lpstr>Beispielszenarien</vt:lpstr>
      <vt:lpstr>Beispielszenarien</vt:lpstr>
      <vt:lpstr>Graph &amp; Data Lake mit der Neo4j Graph-Plattform</vt:lpstr>
      <vt:lpstr>Anwendungsfall: Verwenden von Neo4j  zur Erkennung von Kreditkartenbetrug</vt:lpstr>
      <vt:lpstr>Anwendungsfall: Verwenden von Neo4j  zur Erkennung von Kreditkartenbetrug</vt:lpstr>
      <vt:lpstr>Fazit</vt:lpstr>
      <vt:lpstr>Danke für eure Aufmerksamkeit!</vt:lpstr>
    </vt:vector>
  </TitlesOfParts>
  <Company>PENTASYS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  vs. Data Lake</dc:title>
  <dc:creator>Nguyen, Thu</dc:creator>
  <cp:lastModifiedBy>nguyen6</cp:lastModifiedBy>
  <cp:revision>121</cp:revision>
  <dcterms:created xsi:type="dcterms:W3CDTF">2018-11-21T14:10:07Z</dcterms:created>
  <dcterms:modified xsi:type="dcterms:W3CDTF">2019-01-23T22:09:46Z</dcterms:modified>
</cp:coreProperties>
</file>